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0"/>
  </p:notesMasterIdLst>
  <p:sldIdLst>
    <p:sldId id="277" r:id="rId5"/>
    <p:sldId id="285" r:id="rId6"/>
    <p:sldId id="286" r:id="rId7"/>
    <p:sldId id="288" r:id="rId8"/>
    <p:sldId id="289" r:id="rId9"/>
    <p:sldId id="313" r:id="rId10"/>
    <p:sldId id="314" r:id="rId11"/>
    <p:sldId id="440" r:id="rId12"/>
    <p:sldId id="309" r:id="rId13"/>
    <p:sldId id="311" r:id="rId14"/>
    <p:sldId id="307" r:id="rId15"/>
    <p:sldId id="310" r:id="rId16"/>
    <p:sldId id="312" r:id="rId17"/>
    <p:sldId id="318" r:id="rId18"/>
    <p:sldId id="291" r:id="rId19"/>
    <p:sldId id="298" r:id="rId20"/>
    <p:sldId id="297" r:id="rId21"/>
    <p:sldId id="299" r:id="rId22"/>
    <p:sldId id="300" r:id="rId23"/>
    <p:sldId id="301" r:id="rId24"/>
    <p:sldId id="319" r:id="rId25"/>
    <p:sldId id="419" r:id="rId26"/>
    <p:sldId id="418" r:id="rId27"/>
    <p:sldId id="321" r:id="rId28"/>
    <p:sldId id="322" r:id="rId29"/>
    <p:sldId id="323" r:id="rId30"/>
    <p:sldId id="325" r:id="rId31"/>
    <p:sldId id="413" r:id="rId32"/>
    <p:sldId id="414" r:id="rId33"/>
    <p:sldId id="411" r:id="rId34"/>
    <p:sldId id="415" r:id="rId35"/>
    <p:sldId id="416" r:id="rId36"/>
    <p:sldId id="412" r:id="rId37"/>
    <p:sldId id="326" r:id="rId38"/>
    <p:sldId id="302" r:id="rId39"/>
    <p:sldId id="303" r:id="rId40"/>
    <p:sldId id="405" r:id="rId41"/>
    <p:sldId id="406" r:id="rId42"/>
    <p:sldId id="408" r:id="rId43"/>
    <p:sldId id="409" r:id="rId44"/>
    <p:sldId id="410" r:id="rId45"/>
    <p:sldId id="304" r:id="rId46"/>
    <p:sldId id="441" r:id="rId47"/>
    <p:sldId id="446" r:id="rId48"/>
    <p:sldId id="445" r:id="rId49"/>
    <p:sldId id="447" r:id="rId50"/>
    <p:sldId id="442" r:id="rId51"/>
    <p:sldId id="448" r:id="rId52"/>
    <p:sldId id="443" r:id="rId53"/>
    <p:sldId id="444" r:id="rId54"/>
    <p:sldId id="403" r:id="rId55"/>
    <p:sldId id="421" r:id="rId56"/>
    <p:sldId id="420" r:id="rId57"/>
    <p:sldId id="438" r:id="rId58"/>
    <p:sldId id="43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C9483F"/>
    <a:srgbClr val="C500A0"/>
    <a:srgbClr val="C95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8603" autoAdjust="0"/>
  </p:normalViewPr>
  <p:slideViewPr>
    <p:cSldViewPr snapToGrid="0" snapToObjects="1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AB975-7E88-42DD-87F4-0E6E62E15C1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13375-3E9E-4C48-8160-8D1812722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3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7/momentum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13375-3E9E-4C48-8160-8D18127223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5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https://distill.pub/2017/momentum/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13375-3E9E-4C48-8160-8D18127223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https://playground.tensorflow.org/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13375-3E9E-4C48-8160-8D18127223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6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13375-3E9E-4C48-8160-8D18127223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56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931D-FD34-443F-A59B-22EBB3C16EC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87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CEF7-809E-1F48-8D48-DE7A5E467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7D49F-C29D-2149-A852-7AD258FE9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8F612-4AE5-144C-B0FB-4F3A0AD1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C8B8E-E4CE-8341-9D36-91433074E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E8E87-5E6B-374E-98C3-8C2F459E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6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E17A-6DD6-DF44-B73B-CDC824EF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AD40D-7E42-114E-8B76-90784F64A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3E986-6646-AC4B-86CC-6051C10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A78DD-8E17-964B-8448-FF075B34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4EFA8-FFBB-5442-9D7C-F34361F4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02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896DA-319A-834A-A42E-E3E66F27D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A4377-EC4C-B049-A7E7-603FB3BE2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D8695-58F2-E640-B07A-1DA32517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861C5-8D48-A34D-9499-7FE15426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F4A42-A4D4-5C43-B24A-B3D40BFAB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49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5759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0386-841E-1747-BB63-488964C3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E707-298B-7847-9F59-766427A3D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4A6B1-EC55-3742-932A-D93A4ABB5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6479F-667A-3341-8DFB-BC2C6D14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4071-3D99-D74D-A933-A311445D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368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13FB-F049-4340-9CBF-D651056B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6E54E-A99A-8B40-A3BE-67B485B9E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24CF7-176A-9240-8E3A-DCBFA1EED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AC6B9-93F9-0C40-AE14-616984E0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C6763-B95C-3641-9A00-E695EEE3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051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A84A-8B6F-A147-BEF8-ACFE8148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5215A-5478-B444-A8F1-ADE20E9AB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269AE-936A-EE45-85D5-3E9F223F5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AB2F9-C93C-8C47-A706-3F9D0AEC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1C27F-04B2-E246-9E2C-0804C6DB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178F3-9BD3-EB4B-900E-F98EC796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55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AE25-3ED0-F74F-9790-A135BABE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4193E-A626-244E-A551-2B492943F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98A68-2AAA-4046-9A5E-8CA907585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DDAF5-9F36-AB48-BFDB-79457776B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073E3-41CC-2542-8B75-A6CEB8392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C6D9D-7F9E-A34D-A5AE-C999E211F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1F6F1F-2468-F942-98FD-5CB1CA64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ED065-BB78-AD44-AE8F-93177F41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120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0EDF-9DC2-A94E-8B65-81A5C911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B7929-82E8-6841-80DE-A3CDAC82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B1C57-80C3-1A4B-9BD5-E75EB8793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68C7C-BF03-964F-BE97-FFA76543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819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8E8CB-3948-2C45-883F-3FFA21005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6F4AE-55ED-2044-B5A4-7A89882A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F4E5B-BE47-8E45-BC97-964B39FF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40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181E-DC0D-3F48-8696-F3CC305E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3689-E833-0248-B2C3-FC221ECB3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5ADF2-FF3E-734C-88AC-DAF4F9045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C7D6A-E3D5-984D-9D8F-06B918E3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A4CB7-C730-3C4A-8EB9-F2EC8382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FCD9E-0C9A-6148-9257-C3B405363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69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218F-A2E2-C14C-81EC-1C9A68CE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3713B-FE90-B94F-B7D7-FF066E8A1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1F491-A386-D64E-B2D6-07AFB18FB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6555D-536F-C143-AAC0-8264CBE4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E737C-F058-584D-8036-31C28A97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698B8-3176-AB4E-9ED5-13999C4F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449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287B08-8DE3-5246-A181-15E68F01B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6828C-63F1-194B-924B-CD32C26BD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1D7A3-EF50-D14B-A9DD-EF548B4F4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22E8A-2691-4348-92E7-025D26F502DC}" type="datetimeFigureOut">
              <a:rPr lang="en-AU" smtClean="0"/>
              <a:t>24/07/2021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D829A-0DF2-0644-B27F-9BBE74F65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03A5A-9538-8740-ABCE-D098A28D4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8366D-7193-CA49-BB56-BD9F6CEB1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988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.png"/><Relationship Id="rId7" Type="http://schemas.openxmlformats.org/officeDocument/2006/relationships/image" Target="../media/image3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3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.png"/><Relationship Id="rId7" Type="http://schemas.openxmlformats.org/officeDocument/2006/relationships/image" Target="../media/image3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3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9" Type="http://schemas.openxmlformats.org/officeDocument/2006/relationships/image" Target="../media/image3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://en.wikipedia.org/wiki/Tf%E2%80%93idf" TargetMode="Externa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if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cs231n.stanford.edu/" TargetMode="External"/><Relationship Id="rId3" Type="http://schemas.openxmlformats.org/officeDocument/2006/relationships/hyperlink" Target="http://3b1b.co/neural-networks" TargetMode="External"/><Relationship Id="rId7" Type="http://schemas.openxmlformats.org/officeDocument/2006/relationships/hyperlink" Target="deeplearning.a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fast.ai" TargetMode="External"/><Relationship Id="rId5" Type="http://schemas.openxmlformats.org/officeDocument/2006/relationships/hyperlink" Target="https://www.youtube.com/watch?v=JB8T_zN7ZC0" TargetMode="External"/><Relationship Id="rId4" Type="http://schemas.openxmlformats.org/officeDocument/2006/relationships/hyperlink" Target="https://www.youtube.com/playlist?list=PLZbbT5o_s2xq7LwI2y8_QtvuXZedL6tQ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DCE4BD-4804-D243-AEEA-8954FA190E9B}"/>
              </a:ext>
            </a:extLst>
          </p:cNvPr>
          <p:cNvSpPr txBox="1">
            <a:spLocks/>
          </p:cNvSpPr>
          <p:nvPr/>
        </p:nvSpPr>
        <p:spPr>
          <a:xfrm>
            <a:off x="728827" y="2103437"/>
            <a:ext cx="41770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Artificial Intelligence and Machine Learning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AD8A97-78FB-5C48-962C-496DE2E34895}"/>
              </a:ext>
            </a:extLst>
          </p:cNvPr>
          <p:cNvCxnSpPr/>
          <p:nvPr/>
        </p:nvCxnSpPr>
        <p:spPr>
          <a:xfrm>
            <a:off x="6096000" y="769257"/>
            <a:ext cx="0" cy="4992914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8D1FE716-2AEB-D94C-AFE1-39230301B74A}"/>
              </a:ext>
            </a:extLst>
          </p:cNvPr>
          <p:cNvSpPr txBox="1">
            <a:spLocks/>
          </p:cNvSpPr>
          <p:nvPr/>
        </p:nvSpPr>
        <p:spPr>
          <a:xfrm>
            <a:off x="728827" y="3658396"/>
            <a:ext cx="2522360" cy="107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A5DC2-8FDD-4B4D-9BAD-7CF0A004D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031" y="1621857"/>
            <a:ext cx="1569783" cy="1929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CE8D2E-888F-214D-B85F-CAF1FD848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743" y="2586495"/>
            <a:ext cx="1239377" cy="235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3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63" y="1977325"/>
            <a:ext cx="8303581" cy="41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921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30" y="32657"/>
            <a:ext cx="20221473" cy="1444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95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Imagenet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Picture 6" descr="Image result for image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717" y="0"/>
            <a:ext cx="118951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imagenet error rate before 2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52" y="3937247"/>
            <a:ext cx="6954175" cy="292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79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Neural Networks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2" name="Picture 2" descr="http://www.asimovinstitute.org/wp-content/uploads/2019/04/NeuralNetworkZoo2004201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4" r="2" b="22165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43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Time for some Math</a:t>
            </a:r>
          </a:p>
        </p:txBody>
      </p:sp>
    </p:spTree>
    <p:extLst>
      <p:ext uri="{BB962C8B-B14F-4D97-AF65-F5344CB8AC3E}">
        <p14:creationId xmlns:p14="http://schemas.microsoft.com/office/powerpoint/2010/main" val="388935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Fish and Chips</a:t>
            </a:r>
          </a:p>
        </p:txBody>
      </p:sp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74" y="3769004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11" y="2314832"/>
            <a:ext cx="810557" cy="8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14" y="5078444"/>
            <a:ext cx="304946" cy="6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493" y="253544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88335" y="376900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$12</a:t>
            </a:r>
          </a:p>
        </p:txBody>
      </p:sp>
    </p:spTree>
    <p:extLst>
      <p:ext uri="{BB962C8B-B14F-4D97-AF65-F5344CB8AC3E}">
        <p14:creationId xmlns:p14="http://schemas.microsoft.com/office/powerpoint/2010/main" val="325139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Fish and Chips</a:t>
            </a:r>
          </a:p>
        </p:txBody>
      </p:sp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74" y="3769004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11" y="2314832"/>
            <a:ext cx="810557" cy="8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14" y="5078444"/>
            <a:ext cx="304946" cy="6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493" y="253544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88335" y="376900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$12</a:t>
            </a:r>
          </a:p>
        </p:txBody>
      </p:sp>
      <p:cxnSp>
        <p:nvCxnSpPr>
          <p:cNvPr id="4" name="Straight Arrow Connector 3"/>
          <p:cNvCxnSpPr>
            <a:stCxn id="3" idx="3"/>
            <a:endCxn id="16" idx="1"/>
          </p:cNvCxnSpPr>
          <p:nvPr/>
        </p:nvCxnSpPr>
        <p:spPr>
          <a:xfrm>
            <a:off x="3777303" y="2720110"/>
            <a:ext cx="5411032" cy="1372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6" idx="1"/>
          </p:cNvCxnSpPr>
          <p:nvPr/>
        </p:nvCxnSpPr>
        <p:spPr>
          <a:xfrm flipV="1">
            <a:off x="3777303" y="4092170"/>
            <a:ext cx="5411032" cy="97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 flipV="1">
            <a:off x="3777303" y="4092170"/>
            <a:ext cx="5411032" cy="1321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87375" y="285214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87375" y="3745351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7375" y="447067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$?</a:t>
            </a:r>
          </a:p>
        </p:txBody>
      </p:sp>
    </p:spTree>
    <p:extLst>
      <p:ext uri="{BB962C8B-B14F-4D97-AF65-F5344CB8AC3E}">
        <p14:creationId xmlns:p14="http://schemas.microsoft.com/office/powerpoint/2010/main" val="269254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845664"/>
              </p:ext>
            </p:extLst>
          </p:nvPr>
        </p:nvGraphicFramePr>
        <p:xfrm>
          <a:off x="1631454" y="2690508"/>
          <a:ext cx="81280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99380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795208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56854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54255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49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680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1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96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918373"/>
                  </a:ext>
                </a:extLst>
              </a:tr>
            </a:tbl>
          </a:graphicData>
        </a:graphic>
      </p:graphicFrame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931" y="2073369"/>
            <a:ext cx="552061" cy="55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28" y="2024683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42" y="2104425"/>
            <a:ext cx="222774" cy="48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34912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74" y="3769004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11" y="2314832"/>
            <a:ext cx="810557" cy="8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14" y="5078444"/>
            <a:ext cx="304946" cy="6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493" y="253544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51993" y="3778595"/>
            <a:ext cx="622286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 + </a:t>
            </a:r>
          </a:p>
        </p:txBody>
      </p:sp>
      <p:cxnSp>
        <p:nvCxnSpPr>
          <p:cNvPr id="4" name="Straight Arrow Connector 3"/>
          <p:cNvCxnSpPr>
            <a:stCxn id="3" idx="3"/>
            <a:endCxn id="16" idx="1"/>
          </p:cNvCxnSpPr>
          <p:nvPr/>
        </p:nvCxnSpPr>
        <p:spPr>
          <a:xfrm>
            <a:off x="3777303" y="2720110"/>
            <a:ext cx="4274690" cy="1381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6" idx="1"/>
          </p:cNvCxnSpPr>
          <p:nvPr/>
        </p:nvCxnSpPr>
        <p:spPr>
          <a:xfrm flipV="1">
            <a:off x="3777303" y="4101761"/>
            <a:ext cx="4274690" cy="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 flipV="1">
            <a:off x="3777303" y="4101761"/>
            <a:ext cx="4274690" cy="1312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50070" y="288833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</a:t>
            </a:r>
            <a:r>
              <a:rPr lang="en-US" baseline="-250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3165" y="37095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13165" y="44249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561197" y="3779033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$12</a:t>
            </a:r>
          </a:p>
        </p:txBody>
      </p:sp>
      <p:cxnSp>
        <p:nvCxnSpPr>
          <p:cNvPr id="26" name="Straight Arrow Connector 25"/>
          <p:cNvCxnSpPr>
            <a:stCxn id="16" idx="3"/>
            <a:endCxn id="25" idx="1"/>
          </p:cNvCxnSpPr>
          <p:nvPr/>
        </p:nvCxnSpPr>
        <p:spPr>
          <a:xfrm>
            <a:off x="8674279" y="4101761"/>
            <a:ext cx="886918" cy="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12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74" y="3769004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11" y="2314832"/>
            <a:ext cx="810557" cy="8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14" y="5078444"/>
            <a:ext cx="304946" cy="6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493" y="253544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3" idx="3"/>
            <a:endCxn id="16" idx="1"/>
          </p:cNvCxnSpPr>
          <p:nvPr/>
        </p:nvCxnSpPr>
        <p:spPr>
          <a:xfrm>
            <a:off x="3665093" y="2720110"/>
            <a:ext cx="4386900" cy="1381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6" idx="1"/>
          </p:cNvCxnSpPr>
          <p:nvPr/>
        </p:nvCxnSpPr>
        <p:spPr>
          <a:xfrm flipV="1">
            <a:off x="3665093" y="4101761"/>
            <a:ext cx="4386900" cy="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 flipV="1">
            <a:off x="3665093" y="4101761"/>
            <a:ext cx="4386900" cy="1312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50070" y="288833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</a:t>
            </a:r>
            <a:r>
              <a:rPr lang="en-US" baseline="-250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3165" y="37095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13165" y="442492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$m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561197" y="3779033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$y</a:t>
            </a:r>
          </a:p>
        </p:txBody>
      </p:sp>
      <p:cxnSp>
        <p:nvCxnSpPr>
          <p:cNvPr id="26" name="Straight Arrow Connector 25"/>
          <p:cNvCxnSpPr>
            <a:stCxn id="16" idx="3"/>
            <a:endCxn id="25" idx="1"/>
          </p:cNvCxnSpPr>
          <p:nvPr/>
        </p:nvCxnSpPr>
        <p:spPr>
          <a:xfrm>
            <a:off x="8842659" y="4101761"/>
            <a:ext cx="718538" cy="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867739" y="5304232"/>
                <a:ext cx="479798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739" y="5304232"/>
                <a:ext cx="4797980" cy="492443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06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CE8D2E-888F-214D-B85F-CAF1FD848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666" y="2256788"/>
            <a:ext cx="1239377" cy="2353679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9DC57991-8DD6-BC48-AFB5-DB905C2B943C}"/>
              </a:ext>
            </a:extLst>
          </p:cNvPr>
          <p:cNvSpPr txBox="1">
            <a:spLocks/>
          </p:cNvSpPr>
          <p:nvPr/>
        </p:nvSpPr>
        <p:spPr>
          <a:xfrm>
            <a:off x="3579415" y="4843784"/>
            <a:ext cx="1588897" cy="6001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300">
                <a:latin typeface="Avenir Book" panose="02000503020000020003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2000kg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E1F1B-6B88-F744-BF72-7DFCDB90A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89" y="4610467"/>
            <a:ext cx="1905000" cy="1066800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0475ED74-B3A0-1C41-847F-9DD87F799E9F}"/>
              </a:ext>
            </a:extLst>
          </p:cNvPr>
          <p:cNvSpPr txBox="1">
            <a:spLocks/>
          </p:cNvSpPr>
          <p:nvPr/>
        </p:nvSpPr>
        <p:spPr>
          <a:xfrm>
            <a:off x="3579415" y="1424179"/>
            <a:ext cx="1746250" cy="600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 dirty="0">
                <a:latin typeface="Avenir Book" panose="02000503020000020003" pitchFamily="2" charset="0"/>
                <a:cs typeface="Arial" panose="020B0604020202020204" pitchFamily="34" charset="0"/>
              </a:rPr>
              <a:t>1000kg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03316-D2F1-174E-8DF2-6933FE989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39" y="2730500"/>
            <a:ext cx="2222500" cy="1397000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9B715F55-79C5-EC48-A381-82FB3E05A735}"/>
              </a:ext>
            </a:extLst>
          </p:cNvPr>
          <p:cNvSpPr txBox="1">
            <a:spLocks/>
          </p:cNvSpPr>
          <p:nvPr/>
        </p:nvSpPr>
        <p:spPr>
          <a:xfrm>
            <a:off x="3579415" y="3133876"/>
            <a:ext cx="1746250" cy="600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300">
                <a:latin typeface="Avenir Book" panose="02000503020000020003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3000kg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B5EA67-9C88-4844-8D5D-EEA207395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864" y="1041636"/>
            <a:ext cx="1746250" cy="1365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103885-A87C-A443-BD8C-623DF1DAAE05}"/>
              </a:ext>
            </a:extLst>
          </p:cNvPr>
          <p:cNvSpPr/>
          <p:nvPr/>
        </p:nvSpPr>
        <p:spPr>
          <a:xfrm>
            <a:off x="9293990" y="1424179"/>
            <a:ext cx="153279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Avenir Book" panose="02000503020000020003" pitchFamily="2" charset="0"/>
                <a:ea typeface="+mj-ea"/>
                <a:cs typeface="Arial" panose="020B0604020202020204" pitchFamily="34" charset="0"/>
              </a:rPr>
              <a:t>40mpg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4BA44-2DD9-074C-8DDD-1FFF83E84FA0}"/>
              </a:ext>
            </a:extLst>
          </p:cNvPr>
          <p:cNvSpPr/>
          <p:nvPr/>
        </p:nvSpPr>
        <p:spPr>
          <a:xfrm>
            <a:off x="9293990" y="3133877"/>
            <a:ext cx="153279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Avenir Book" panose="02000503020000020003" pitchFamily="2" charset="0"/>
                <a:ea typeface="+mj-ea"/>
                <a:cs typeface="Arial" panose="020B0604020202020204" pitchFamily="34" charset="0"/>
              </a:rPr>
              <a:t>20mpg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CB9C8A-598C-AA47-9214-C39CF09E2087}"/>
              </a:ext>
            </a:extLst>
          </p:cNvPr>
          <p:cNvSpPr/>
          <p:nvPr/>
        </p:nvSpPr>
        <p:spPr>
          <a:xfrm>
            <a:off x="9782906" y="4636035"/>
            <a:ext cx="5549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Avenir Book" panose="02000503020000020003" pitchFamily="2" charset="0"/>
                <a:ea typeface="+mj-ea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149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74" y="3769004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11" y="2314832"/>
            <a:ext cx="810557" cy="8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14" y="5078444"/>
            <a:ext cx="304946" cy="6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493" y="253544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3" idx="3"/>
            <a:endCxn id="16" idx="1"/>
          </p:cNvCxnSpPr>
          <p:nvPr/>
        </p:nvCxnSpPr>
        <p:spPr>
          <a:xfrm>
            <a:off x="3665093" y="2720110"/>
            <a:ext cx="4386900" cy="1381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6" idx="1"/>
          </p:cNvCxnSpPr>
          <p:nvPr/>
        </p:nvCxnSpPr>
        <p:spPr>
          <a:xfrm flipV="1">
            <a:off x="3665093" y="4101761"/>
            <a:ext cx="4386900" cy="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 flipV="1">
            <a:off x="3665093" y="4101761"/>
            <a:ext cx="4386900" cy="1312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50070" y="288833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3165" y="370952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13165" y="442492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561197" y="377903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cxnSp>
        <p:nvCxnSpPr>
          <p:cNvPr id="26" name="Straight Arrow Connector 25"/>
          <p:cNvCxnSpPr>
            <a:stCxn id="16" idx="3"/>
            <a:endCxn id="25" idx="1"/>
          </p:cNvCxnSpPr>
          <p:nvPr/>
        </p:nvCxnSpPr>
        <p:spPr>
          <a:xfrm>
            <a:off x="8842659" y="4101761"/>
            <a:ext cx="718538" cy="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089681" y="5164509"/>
                <a:ext cx="2405787" cy="1384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2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1" y="5164509"/>
                <a:ext cx="2405787" cy="13847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029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Fish and Chips</a:t>
            </a:r>
          </a:p>
        </p:txBody>
      </p:sp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74" y="3769004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11" y="2314832"/>
            <a:ext cx="810557" cy="8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14" y="5078444"/>
            <a:ext cx="304946" cy="6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493" y="2535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33325" y="3824346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$27?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5490" y="299713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2109" y="369273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$10?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5490" y="4434829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$7?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38325" y="5141063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$12</a:t>
            </a:r>
          </a:p>
        </p:txBody>
      </p:sp>
      <p:cxnSp>
        <p:nvCxnSpPr>
          <p:cNvPr id="5" name="Straight Arrow Connector 4"/>
          <p:cNvCxnSpPr>
            <a:stCxn id="16" idx="2"/>
            <a:endCxn id="19" idx="0"/>
          </p:cNvCxnSpPr>
          <p:nvPr/>
        </p:nvCxnSpPr>
        <p:spPr>
          <a:xfrm flipH="1">
            <a:off x="10181716" y="4470677"/>
            <a:ext cx="1600" cy="670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395338" y="4606188"/>
            <a:ext cx="11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Error/Loss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endCxn id="27" idx="1"/>
          </p:cNvCxnSpPr>
          <p:nvPr/>
        </p:nvCxnSpPr>
        <p:spPr>
          <a:xfrm>
            <a:off x="3665093" y="2720110"/>
            <a:ext cx="4386900" cy="1381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3665093" y="4101761"/>
            <a:ext cx="4386900" cy="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7" idx="1"/>
          </p:cNvCxnSpPr>
          <p:nvPr/>
        </p:nvCxnSpPr>
        <p:spPr>
          <a:xfrm flipV="1">
            <a:off x="3665093" y="4101761"/>
            <a:ext cx="4386900" cy="1312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3"/>
          </p:cNvCxnSpPr>
          <p:nvPr/>
        </p:nvCxnSpPr>
        <p:spPr>
          <a:xfrm>
            <a:off x="8842659" y="4101761"/>
            <a:ext cx="718538" cy="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121596" y="3004852"/>
            <a:ext cx="0" cy="241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175234" y="3778595"/>
            <a:ext cx="0" cy="23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03848" y="4519365"/>
            <a:ext cx="0" cy="23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2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Loss Functions - Regression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33325" y="3824346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$27?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38325" y="5141063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$12</a:t>
            </a:r>
          </a:p>
        </p:txBody>
      </p:sp>
      <p:cxnSp>
        <p:nvCxnSpPr>
          <p:cNvPr id="5" name="Straight Arrow Connector 4"/>
          <p:cNvCxnSpPr>
            <a:stCxn id="16" idx="2"/>
            <a:endCxn id="19" idx="0"/>
          </p:cNvCxnSpPr>
          <p:nvPr/>
        </p:nvCxnSpPr>
        <p:spPr>
          <a:xfrm flipH="1">
            <a:off x="10181716" y="4470677"/>
            <a:ext cx="1600" cy="670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395338" y="4606188"/>
            <a:ext cx="11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Error/Loss</a:t>
            </a:r>
          </a:p>
        </p:txBody>
      </p:sp>
      <p:pic>
        <p:nvPicPr>
          <p:cNvPr id="7170" name="Picture 2" descr="https://4.bp.blogspot.com/-wG7IbjTfE6k/XGUvqm7TCVI/AAAAAAAAAZU/vpH1kuKTIooKTcVlnm1EVRCXLVZM9cPNgCLcBGAs/s1600/formula-MAE-MSE-RMSE-RSquar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20" y="1585966"/>
            <a:ext cx="4434744" cy="51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071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Error Metrics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33325" y="3824346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$27?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38325" y="5141063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$12</a:t>
            </a:r>
          </a:p>
        </p:txBody>
      </p:sp>
      <p:cxnSp>
        <p:nvCxnSpPr>
          <p:cNvPr id="5" name="Straight Arrow Connector 4"/>
          <p:cNvCxnSpPr>
            <a:stCxn id="16" idx="2"/>
            <a:endCxn id="19" idx="0"/>
          </p:cNvCxnSpPr>
          <p:nvPr/>
        </p:nvCxnSpPr>
        <p:spPr>
          <a:xfrm flipH="1">
            <a:off x="10181716" y="4470677"/>
            <a:ext cx="1600" cy="670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395338" y="4606188"/>
            <a:ext cx="11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Error/Loss</a:t>
            </a:r>
          </a:p>
        </p:txBody>
      </p:sp>
      <p:pic>
        <p:nvPicPr>
          <p:cNvPr id="6146" name="Picture 2" descr="Image result for error metrics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385" y="2699661"/>
            <a:ext cx="6434137" cy="28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1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2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64520" y="2549383"/>
            <a:ext cx="4895850" cy="2896573"/>
          </a:xfrm>
        </p:spPr>
        <p:txBody>
          <a:bodyPr/>
          <a:lstStyle/>
          <a:p>
            <a:r>
              <a:rPr lang="en-US" dirty="0"/>
              <a:t>For each input feature and voting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6693617" y="889130"/>
            <a:ext cx="4307609" cy="4188869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391281" y="440917"/>
            <a:ext cx="0" cy="5005039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391281" y="5445956"/>
            <a:ext cx="508326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658" y="5595360"/>
            <a:ext cx="119499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451194" y="2541659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365935" y="2629392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66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auto">
          <a:xfrm>
            <a:off x="6693617" y="889130"/>
            <a:ext cx="4307609" cy="4188869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391281" y="440917"/>
            <a:ext cx="0" cy="5005039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391281" y="5445956"/>
            <a:ext cx="508326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658" y="5595360"/>
            <a:ext cx="119499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451194" y="2541659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365935" y="2629392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623069" y="3339061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67127" y="1860256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291233" y="2159065"/>
            <a:ext cx="149404" cy="430200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590041" y="2983564"/>
            <a:ext cx="149404" cy="355498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6452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Gradient descent 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64520" y="2549383"/>
            <a:ext cx="4895850" cy="2896573"/>
          </a:xfrm>
        </p:spPr>
        <p:txBody>
          <a:bodyPr/>
          <a:lstStyle/>
          <a:p>
            <a:r>
              <a:rPr lang="en-US" dirty="0"/>
              <a:t>For each input feature and voting weight, adjust it up and down a bit and see how the error changes. </a:t>
            </a:r>
          </a:p>
        </p:txBody>
      </p:sp>
    </p:spTree>
    <p:extLst>
      <p:ext uri="{BB962C8B-B14F-4D97-AF65-F5344CB8AC3E}">
        <p14:creationId xmlns:p14="http://schemas.microsoft.com/office/powerpoint/2010/main" val="380889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6452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Gradient descent </a:t>
            </a:r>
          </a:p>
        </p:txBody>
      </p:sp>
      <p:pic>
        <p:nvPicPr>
          <p:cNvPr id="3" name="Picture 4" descr="Image result for backpropa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9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auto">
          <a:xfrm>
            <a:off x="6693617" y="889130"/>
            <a:ext cx="4307609" cy="4188869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391281" y="440917"/>
            <a:ext cx="0" cy="5005039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391281" y="5445956"/>
            <a:ext cx="508326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658" y="5595360"/>
            <a:ext cx="119499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451194" y="2541659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365935" y="2629392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623069" y="3339061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67127" y="1860256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291233" y="2159065"/>
            <a:ext cx="149404" cy="430200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590041" y="2983564"/>
            <a:ext cx="149404" cy="355498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6452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Gradient descent </a:t>
            </a:r>
          </a:p>
        </p:txBody>
      </p:sp>
      <p:pic>
        <p:nvPicPr>
          <p:cNvPr id="15" name="Picture 2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9" y="2904837"/>
            <a:ext cx="33337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7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Weight Update</a:t>
            </a:r>
          </a:p>
        </p:txBody>
      </p:sp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74" y="3769004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11" y="2314832"/>
            <a:ext cx="810557" cy="8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14" y="5078444"/>
            <a:ext cx="304946" cy="6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493" y="253544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3" idx="3"/>
            <a:endCxn id="16" idx="1"/>
          </p:cNvCxnSpPr>
          <p:nvPr/>
        </p:nvCxnSpPr>
        <p:spPr>
          <a:xfrm>
            <a:off x="3665093" y="2720110"/>
            <a:ext cx="4386900" cy="1381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6" idx="1"/>
          </p:cNvCxnSpPr>
          <p:nvPr/>
        </p:nvCxnSpPr>
        <p:spPr>
          <a:xfrm flipV="1">
            <a:off x="3665093" y="4101761"/>
            <a:ext cx="4386900" cy="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 flipV="1">
            <a:off x="3665093" y="4101761"/>
            <a:ext cx="4386900" cy="1312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50070" y="288833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3165" y="370952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13165" y="442492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561197" y="377903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cxnSp>
        <p:nvCxnSpPr>
          <p:cNvPr id="26" name="Straight Arrow Connector 25"/>
          <p:cNvCxnSpPr>
            <a:stCxn id="16" idx="3"/>
            <a:endCxn id="25" idx="1"/>
          </p:cNvCxnSpPr>
          <p:nvPr/>
        </p:nvCxnSpPr>
        <p:spPr>
          <a:xfrm>
            <a:off x="8842659" y="4101761"/>
            <a:ext cx="718538" cy="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805019" y="1992889"/>
                <a:ext cx="7439922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19" y="1992889"/>
                <a:ext cx="7439922" cy="5012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314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Weight Update</a:t>
            </a:r>
          </a:p>
        </p:txBody>
      </p:sp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74" y="3769004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11" y="2314832"/>
            <a:ext cx="810557" cy="8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14" y="5078444"/>
            <a:ext cx="304946" cy="6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493" y="253544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3" idx="3"/>
            <a:endCxn id="16" idx="1"/>
          </p:cNvCxnSpPr>
          <p:nvPr/>
        </p:nvCxnSpPr>
        <p:spPr>
          <a:xfrm>
            <a:off x="3665093" y="2720110"/>
            <a:ext cx="4386900" cy="1381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6" idx="1"/>
          </p:cNvCxnSpPr>
          <p:nvPr/>
        </p:nvCxnSpPr>
        <p:spPr>
          <a:xfrm flipV="1">
            <a:off x="3665093" y="4101761"/>
            <a:ext cx="4386900" cy="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 flipV="1">
            <a:off x="3665093" y="4101761"/>
            <a:ext cx="4386900" cy="1312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50070" y="288833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3165" y="370952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13165" y="442492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561197" y="377903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cxnSp>
        <p:nvCxnSpPr>
          <p:cNvPr id="26" name="Straight Arrow Connector 25"/>
          <p:cNvCxnSpPr>
            <a:stCxn id="16" idx="3"/>
            <a:endCxn id="25" idx="1"/>
          </p:cNvCxnSpPr>
          <p:nvPr/>
        </p:nvCxnSpPr>
        <p:spPr>
          <a:xfrm>
            <a:off x="8842659" y="4101761"/>
            <a:ext cx="718538" cy="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16185" y="1568991"/>
                <a:ext cx="3885743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185" y="1568991"/>
                <a:ext cx="3885743" cy="9251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37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9DC57991-8DD6-BC48-AFB5-DB905C2B943C}"/>
              </a:ext>
            </a:extLst>
          </p:cNvPr>
          <p:cNvSpPr txBox="1">
            <a:spLocks/>
          </p:cNvSpPr>
          <p:nvPr/>
        </p:nvSpPr>
        <p:spPr>
          <a:xfrm>
            <a:off x="3579415" y="4833656"/>
            <a:ext cx="1588897" cy="6001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300">
                <a:latin typeface="Avenir Book" panose="02000503020000020003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2000kg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E1F1B-6B88-F744-BF72-7DFCDB90A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89" y="4610467"/>
            <a:ext cx="1905000" cy="1066800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0475ED74-B3A0-1C41-847F-9DD87F799E9F}"/>
              </a:ext>
            </a:extLst>
          </p:cNvPr>
          <p:cNvSpPr txBox="1">
            <a:spLocks/>
          </p:cNvSpPr>
          <p:nvPr/>
        </p:nvSpPr>
        <p:spPr>
          <a:xfrm>
            <a:off x="3579415" y="1424179"/>
            <a:ext cx="1746250" cy="600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 dirty="0">
                <a:latin typeface="Avenir Book" panose="02000503020000020003" pitchFamily="2" charset="0"/>
                <a:cs typeface="Arial" panose="020B0604020202020204" pitchFamily="34" charset="0"/>
              </a:rPr>
              <a:t>1000kg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03316-D2F1-174E-8DF2-6933FE989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39" y="2730500"/>
            <a:ext cx="2222500" cy="1397000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9B715F55-79C5-EC48-A381-82FB3E05A735}"/>
              </a:ext>
            </a:extLst>
          </p:cNvPr>
          <p:cNvSpPr txBox="1">
            <a:spLocks/>
          </p:cNvSpPr>
          <p:nvPr/>
        </p:nvSpPr>
        <p:spPr>
          <a:xfrm>
            <a:off x="3579415" y="3128917"/>
            <a:ext cx="1746250" cy="600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300">
                <a:latin typeface="Avenir Book" panose="02000503020000020003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3000kg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B5EA67-9C88-4844-8D5D-EEA207395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864" y="1041636"/>
            <a:ext cx="1746250" cy="1365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103885-A87C-A443-BD8C-623DF1DAAE05}"/>
              </a:ext>
            </a:extLst>
          </p:cNvPr>
          <p:cNvSpPr/>
          <p:nvPr/>
        </p:nvSpPr>
        <p:spPr>
          <a:xfrm>
            <a:off x="9293990" y="1424179"/>
            <a:ext cx="153279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Avenir Book" panose="02000503020000020003" pitchFamily="2" charset="0"/>
                <a:ea typeface="+mj-ea"/>
                <a:cs typeface="Arial" panose="020B0604020202020204" pitchFamily="34" charset="0"/>
              </a:rPr>
              <a:t>40mpg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4BA44-2DD9-074C-8DDD-1FFF83E84FA0}"/>
              </a:ext>
            </a:extLst>
          </p:cNvPr>
          <p:cNvSpPr/>
          <p:nvPr/>
        </p:nvSpPr>
        <p:spPr>
          <a:xfrm>
            <a:off x="9293990" y="3133877"/>
            <a:ext cx="153279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Avenir Book" panose="02000503020000020003" pitchFamily="2" charset="0"/>
                <a:ea typeface="+mj-ea"/>
                <a:cs typeface="Arial" panose="020B0604020202020204" pitchFamily="34" charset="0"/>
              </a:rPr>
              <a:t>20mpg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CB9C8A-598C-AA47-9214-C39CF09E2087}"/>
              </a:ext>
            </a:extLst>
          </p:cNvPr>
          <p:cNvSpPr/>
          <p:nvPr/>
        </p:nvSpPr>
        <p:spPr>
          <a:xfrm>
            <a:off x="9293990" y="4846154"/>
            <a:ext cx="153279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latin typeface="Avenir Book" panose="02000503020000020003" pitchFamily="2" charset="0"/>
                <a:ea typeface="+mj-ea"/>
                <a:cs typeface="Arial" panose="020B0604020202020204" pitchFamily="34" charset="0"/>
              </a:rPr>
              <a:t>30mpg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2AA986-47FC-C546-86F3-A00AAC898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666" y="2256788"/>
            <a:ext cx="1239377" cy="23536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D107C1-89FE-1743-AB8A-623F38046C39}"/>
              </a:ext>
            </a:extLst>
          </p:cNvPr>
          <p:cNvSpPr/>
          <p:nvPr/>
        </p:nvSpPr>
        <p:spPr>
          <a:xfrm>
            <a:off x="3439728" y="356806"/>
            <a:ext cx="1879600" cy="600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i="1" dirty="0">
                <a:solidFill>
                  <a:schemeClr val="bg1"/>
                </a:solidFill>
                <a:latin typeface="Times" pitchFamily="2" charset="0"/>
              </a:rPr>
              <a:t>inputs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E5EAA3-F1A8-EB43-B71E-AB3E4E64ED3A}"/>
              </a:ext>
            </a:extLst>
          </p:cNvPr>
          <p:cNvSpPr/>
          <p:nvPr/>
        </p:nvSpPr>
        <p:spPr>
          <a:xfrm>
            <a:off x="8947182" y="356806"/>
            <a:ext cx="1879600" cy="600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i="1" dirty="0">
                <a:solidFill>
                  <a:schemeClr val="bg1"/>
                </a:solidFill>
                <a:latin typeface="Times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37626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6452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Learning Rate</a:t>
            </a:r>
          </a:p>
        </p:txBody>
      </p:sp>
      <p:pic>
        <p:nvPicPr>
          <p:cNvPr id="2052" name="Picture 4" descr="Image result for high vs low learning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855335"/>
            <a:ext cx="1176337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400000">
            <a:off x="17719" y="3046014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3807451" y="3046014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7794272" y="3046015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3291" y="4784116"/>
            <a:ext cx="578478" cy="615516"/>
          </a:xfrm>
          <a:prstGeom prst="rect">
            <a:avLst/>
          </a:prstGeom>
          <a:solidFill>
            <a:schemeClr val="bg1"/>
          </a:solidFill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0747" y="4784116"/>
            <a:ext cx="578478" cy="615516"/>
          </a:xfrm>
          <a:prstGeom prst="rect">
            <a:avLst/>
          </a:prstGeom>
          <a:solidFill>
            <a:schemeClr val="bg1"/>
          </a:solidFill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403522" y="4784116"/>
            <a:ext cx="578478" cy="615516"/>
          </a:xfrm>
          <a:prstGeom prst="rect">
            <a:avLst/>
          </a:prstGeom>
          <a:solidFill>
            <a:schemeClr val="bg1"/>
          </a:solidFill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31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6452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Learning Rate</a:t>
            </a:r>
          </a:p>
        </p:txBody>
      </p:sp>
      <p:pic>
        <p:nvPicPr>
          <p:cNvPr id="3074" name="Picture 2" descr="Image result for high vs low learning r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56" y="201249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pic>
        <p:nvPicPr>
          <p:cNvPr id="4098" name="Picture 2" descr="Image result for different optimizers neural network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570" y="1578429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564520" y="365125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Different Optimizers</a:t>
            </a:r>
          </a:p>
        </p:txBody>
      </p:sp>
    </p:spTree>
    <p:extLst>
      <p:ext uri="{BB962C8B-B14F-4D97-AF65-F5344CB8AC3E}">
        <p14:creationId xmlns:p14="http://schemas.microsoft.com/office/powerpoint/2010/main" val="2904729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auto">
          <a:xfrm>
            <a:off x="6693617" y="889130"/>
            <a:ext cx="4307609" cy="4188869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391281" y="440917"/>
            <a:ext cx="0" cy="5005039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391281" y="5445956"/>
            <a:ext cx="508326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7658" y="5595360"/>
            <a:ext cx="119499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451194" y="2541659"/>
            <a:ext cx="100870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365935" y="2629392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623069" y="3339061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067127" y="1860256"/>
            <a:ext cx="340483" cy="314045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291233" y="2159065"/>
            <a:ext cx="149404" cy="430200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590041" y="2983564"/>
            <a:ext cx="149404" cy="355498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6452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Gradient descent </a:t>
            </a:r>
          </a:p>
        </p:txBody>
      </p:sp>
      <p:pic>
        <p:nvPicPr>
          <p:cNvPr id="15" name="Picture 2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89" y="2904837"/>
            <a:ext cx="33337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60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Fish and Chips</a:t>
            </a:r>
          </a:p>
        </p:txBody>
      </p:sp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74" y="3769004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11" y="2314832"/>
            <a:ext cx="810557" cy="8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14" y="5078444"/>
            <a:ext cx="304946" cy="6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493" y="2535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33325" y="3824346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$27?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5490" y="299713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$5?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2109" y="369273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$10?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5490" y="4434829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$7?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38325" y="5141063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$12</a:t>
            </a:r>
          </a:p>
        </p:txBody>
      </p:sp>
      <p:cxnSp>
        <p:nvCxnSpPr>
          <p:cNvPr id="5" name="Straight Arrow Connector 4"/>
          <p:cNvCxnSpPr>
            <a:stCxn id="16" idx="2"/>
            <a:endCxn id="19" idx="0"/>
          </p:cNvCxnSpPr>
          <p:nvPr/>
        </p:nvCxnSpPr>
        <p:spPr>
          <a:xfrm flipH="1">
            <a:off x="10181716" y="4470677"/>
            <a:ext cx="1600" cy="670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395338" y="4606188"/>
            <a:ext cx="11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Error/Loss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93" y="3778595"/>
                <a:ext cx="79066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endCxn id="27" idx="1"/>
          </p:cNvCxnSpPr>
          <p:nvPr/>
        </p:nvCxnSpPr>
        <p:spPr>
          <a:xfrm>
            <a:off x="3665093" y="2720110"/>
            <a:ext cx="4386900" cy="1381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3665093" y="4101761"/>
            <a:ext cx="4386900" cy="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7" idx="1"/>
          </p:cNvCxnSpPr>
          <p:nvPr/>
        </p:nvCxnSpPr>
        <p:spPr>
          <a:xfrm flipV="1">
            <a:off x="3665093" y="4101761"/>
            <a:ext cx="4386900" cy="1312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3"/>
          </p:cNvCxnSpPr>
          <p:nvPr/>
        </p:nvCxnSpPr>
        <p:spPr>
          <a:xfrm>
            <a:off x="8842659" y="4101761"/>
            <a:ext cx="718538" cy="4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741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Neuron</a:t>
            </a:r>
          </a:p>
        </p:txBody>
      </p:sp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74" y="3769004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11" y="2314832"/>
            <a:ext cx="810557" cy="8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14" y="5078444"/>
            <a:ext cx="304946" cy="6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493" y="253544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94348" y="3811125"/>
                <a:ext cx="790666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348" y="3811125"/>
                <a:ext cx="79066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3" idx="3"/>
            <a:endCxn id="16" idx="1"/>
          </p:cNvCxnSpPr>
          <p:nvPr/>
        </p:nvCxnSpPr>
        <p:spPr>
          <a:xfrm>
            <a:off x="3665093" y="2720110"/>
            <a:ext cx="3029255" cy="1414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6" idx="1"/>
          </p:cNvCxnSpPr>
          <p:nvPr/>
        </p:nvCxnSpPr>
        <p:spPr>
          <a:xfrm>
            <a:off x="3665093" y="4101916"/>
            <a:ext cx="3029255" cy="32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 flipV="1">
            <a:off x="3665093" y="4134291"/>
            <a:ext cx="3029255" cy="12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85492" y="29407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5492" y="367262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85492" y="441881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561197" y="381112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cxnSp>
        <p:nvCxnSpPr>
          <p:cNvPr id="26" name="Straight Arrow Connector 25"/>
          <p:cNvCxnSpPr>
            <a:stCxn id="16" idx="3"/>
            <a:endCxn id="27" idx="1"/>
          </p:cNvCxnSpPr>
          <p:nvPr/>
        </p:nvCxnSpPr>
        <p:spPr>
          <a:xfrm flipV="1">
            <a:off x="7485014" y="4134290"/>
            <a:ext cx="41222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089681" y="5164509"/>
                <a:ext cx="3267754" cy="1585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sz="3200" i="1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32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1" y="5164509"/>
                <a:ext cx="3267754" cy="15854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897241" y="3811124"/>
                <a:ext cx="657552" cy="64633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241" y="3811124"/>
                <a:ext cx="6575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25" idx="1"/>
          </p:cNvCxnSpPr>
          <p:nvPr/>
        </p:nvCxnSpPr>
        <p:spPr>
          <a:xfrm flipV="1">
            <a:off x="8554793" y="4134289"/>
            <a:ext cx="100640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10" descr="Image result for neuron input outpu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20" y="402590"/>
            <a:ext cx="37147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911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4"/>
              <p:cNvSpPr txBox="1">
                <a:spLocks/>
              </p:cNvSpPr>
              <p:nvPr/>
            </p:nvSpPr>
            <p:spPr>
              <a:xfrm>
                <a:off x="666683" y="461069"/>
                <a:ext cx="10057542" cy="98599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1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itle 4">
                <a:extLst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3" y="461069"/>
                <a:ext cx="10057542" cy="985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51817" y="3211370"/>
                <a:ext cx="184018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817" y="3211370"/>
                <a:ext cx="1840183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igmoid tanh rel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141" y="1447060"/>
            <a:ext cx="7315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366872" y="5986249"/>
                <a:ext cx="10553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872" y="5986249"/>
                <a:ext cx="1055353" cy="8712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/>
          <p:cNvCxnSpPr>
            <a:stCxn id="2" idx="1"/>
          </p:cNvCxnSpPr>
          <p:nvPr/>
        </p:nvCxnSpPr>
        <p:spPr>
          <a:xfrm rot="10800000">
            <a:off x="6222406" y="6152225"/>
            <a:ext cx="1144466" cy="2696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681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Neuron</a:t>
            </a:r>
          </a:p>
        </p:txBody>
      </p:sp>
      <p:pic>
        <p:nvPicPr>
          <p:cNvPr id="1026" name="Picture 2" descr="fries Chip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74" y="3769004"/>
            <a:ext cx="665825" cy="6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sh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11" y="2314832"/>
            <a:ext cx="810557" cy="8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tchup ca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14" y="5078444"/>
            <a:ext cx="304946" cy="6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493" y="253544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94348" y="3811125"/>
                <a:ext cx="790666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348" y="3811125"/>
                <a:ext cx="79066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3" idx="3"/>
            <a:endCxn id="16" idx="1"/>
          </p:cNvCxnSpPr>
          <p:nvPr/>
        </p:nvCxnSpPr>
        <p:spPr>
          <a:xfrm>
            <a:off x="3665093" y="2720110"/>
            <a:ext cx="3029255" cy="1414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6" idx="1"/>
          </p:cNvCxnSpPr>
          <p:nvPr/>
        </p:nvCxnSpPr>
        <p:spPr>
          <a:xfrm>
            <a:off x="3665093" y="4101916"/>
            <a:ext cx="3029255" cy="32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 flipV="1">
            <a:off x="3665093" y="4134291"/>
            <a:ext cx="3029255" cy="12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85492" y="29407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5492" y="367262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85492" y="441881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561197" y="381112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cxnSp>
        <p:nvCxnSpPr>
          <p:cNvPr id="26" name="Straight Arrow Connector 25"/>
          <p:cNvCxnSpPr>
            <a:stCxn id="16" idx="3"/>
            <a:endCxn id="27" idx="1"/>
          </p:cNvCxnSpPr>
          <p:nvPr/>
        </p:nvCxnSpPr>
        <p:spPr>
          <a:xfrm flipV="1">
            <a:off x="7485014" y="4134290"/>
            <a:ext cx="41222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089681" y="5164509"/>
                <a:ext cx="3267754" cy="1585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sz="3200" i="1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32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81" y="5164509"/>
                <a:ext cx="3267754" cy="15854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897241" y="3811124"/>
                <a:ext cx="657552" cy="64633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241" y="3811124"/>
                <a:ext cx="6575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25" idx="1"/>
          </p:cNvCxnSpPr>
          <p:nvPr/>
        </p:nvCxnSpPr>
        <p:spPr>
          <a:xfrm flipV="1">
            <a:off x="8554793" y="4134289"/>
            <a:ext cx="100640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10" descr="Image result for neuron input outpu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20" y="402590"/>
            <a:ext cx="37147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74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Neuron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02493" y="253544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94348" y="3811125"/>
                <a:ext cx="790666" cy="646331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348" y="3811125"/>
                <a:ext cx="79066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3" idx="3"/>
            <a:endCxn id="16" idx="1"/>
          </p:cNvCxnSpPr>
          <p:nvPr/>
        </p:nvCxnSpPr>
        <p:spPr>
          <a:xfrm>
            <a:off x="3665093" y="2720110"/>
            <a:ext cx="3029255" cy="1414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6" idx="1"/>
          </p:cNvCxnSpPr>
          <p:nvPr/>
        </p:nvCxnSpPr>
        <p:spPr>
          <a:xfrm>
            <a:off x="3665093" y="4101916"/>
            <a:ext cx="3029255" cy="32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 flipV="1">
            <a:off x="3665093" y="4134291"/>
            <a:ext cx="3029255" cy="12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85492" y="29407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5492" y="367262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85492" y="441881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561197" y="381112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cxnSp>
        <p:nvCxnSpPr>
          <p:cNvPr id="26" name="Straight Arrow Connector 25"/>
          <p:cNvCxnSpPr>
            <a:stCxn id="16" idx="3"/>
            <a:endCxn id="27" idx="1"/>
          </p:cNvCxnSpPr>
          <p:nvPr/>
        </p:nvCxnSpPr>
        <p:spPr>
          <a:xfrm flipV="1">
            <a:off x="7485014" y="4134290"/>
            <a:ext cx="41222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897241" y="3811124"/>
                <a:ext cx="657552" cy="64633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241" y="3811124"/>
                <a:ext cx="6575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7" idx="3"/>
            <a:endCxn id="25" idx="1"/>
          </p:cNvCxnSpPr>
          <p:nvPr/>
        </p:nvCxnSpPr>
        <p:spPr>
          <a:xfrm flipV="1">
            <a:off x="8554793" y="4134289"/>
            <a:ext cx="100640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039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Neuron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02493" y="253544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4" name="Straight Arrow Connector 3"/>
          <p:cNvCxnSpPr>
            <a:stCxn id="3" idx="3"/>
          </p:cNvCxnSpPr>
          <p:nvPr/>
        </p:nvCxnSpPr>
        <p:spPr>
          <a:xfrm>
            <a:off x="3665093" y="2720110"/>
            <a:ext cx="3029255" cy="1414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</p:cNvCxnSpPr>
          <p:nvPr/>
        </p:nvCxnSpPr>
        <p:spPr>
          <a:xfrm>
            <a:off x="3665093" y="4101916"/>
            <a:ext cx="3029255" cy="32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3665093" y="4134291"/>
            <a:ext cx="3029255" cy="12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561197" y="381112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cxnSp>
        <p:nvCxnSpPr>
          <p:cNvPr id="29" name="Straight Arrow Connector 28"/>
          <p:cNvCxnSpPr>
            <a:stCxn id="2" idx="6"/>
            <a:endCxn id="25" idx="1"/>
          </p:cNvCxnSpPr>
          <p:nvPr/>
        </p:nvCxnSpPr>
        <p:spPr>
          <a:xfrm>
            <a:off x="7151549" y="4101916"/>
            <a:ext cx="2409648" cy="32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6694349" y="3873316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6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2B9340-A2B4-FA4C-B055-6463B6E0C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254000"/>
            <a:ext cx="88773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51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Neural Network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02493" y="253544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02493" y="39172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2493" y="52291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4" name="Straight Arrow Connector 3"/>
          <p:cNvCxnSpPr>
            <a:stCxn id="3" idx="3"/>
          </p:cNvCxnSpPr>
          <p:nvPr/>
        </p:nvCxnSpPr>
        <p:spPr>
          <a:xfrm>
            <a:off x="3665093" y="2720110"/>
            <a:ext cx="3029255" cy="1414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</p:cNvCxnSpPr>
          <p:nvPr/>
        </p:nvCxnSpPr>
        <p:spPr>
          <a:xfrm>
            <a:off x="3665093" y="4101916"/>
            <a:ext cx="3029255" cy="32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3665093" y="4134291"/>
            <a:ext cx="3029255" cy="12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561197" y="381112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</a:t>
            </a:r>
          </a:p>
        </p:txBody>
      </p:sp>
      <p:cxnSp>
        <p:nvCxnSpPr>
          <p:cNvPr id="29" name="Straight Arrow Connector 28"/>
          <p:cNvCxnSpPr>
            <a:stCxn id="2" idx="6"/>
            <a:endCxn id="25" idx="1"/>
          </p:cNvCxnSpPr>
          <p:nvPr/>
        </p:nvCxnSpPr>
        <p:spPr>
          <a:xfrm>
            <a:off x="7151549" y="4101916"/>
            <a:ext cx="2409648" cy="32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6694349" y="3873316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94349" y="3286872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694348" y="2633058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" idx="3"/>
            <a:endCxn id="30" idx="2"/>
          </p:cNvCxnSpPr>
          <p:nvPr/>
        </p:nvCxnSpPr>
        <p:spPr>
          <a:xfrm>
            <a:off x="3665093" y="2720110"/>
            <a:ext cx="3029255" cy="141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" idx="3"/>
            <a:endCxn id="28" idx="2"/>
          </p:cNvCxnSpPr>
          <p:nvPr/>
        </p:nvCxnSpPr>
        <p:spPr>
          <a:xfrm>
            <a:off x="3665093" y="2720110"/>
            <a:ext cx="3029256" cy="795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5" idx="3"/>
            <a:endCxn id="30" idx="2"/>
          </p:cNvCxnSpPr>
          <p:nvPr/>
        </p:nvCxnSpPr>
        <p:spPr>
          <a:xfrm flipV="1">
            <a:off x="3665093" y="2861658"/>
            <a:ext cx="3029255" cy="2552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30" idx="2"/>
          </p:cNvCxnSpPr>
          <p:nvPr/>
        </p:nvCxnSpPr>
        <p:spPr>
          <a:xfrm flipV="1">
            <a:off x="3665093" y="2861658"/>
            <a:ext cx="3029255" cy="1240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694349" y="1963528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3" idx="3"/>
            <a:endCxn id="41" idx="2"/>
          </p:cNvCxnSpPr>
          <p:nvPr/>
        </p:nvCxnSpPr>
        <p:spPr>
          <a:xfrm flipV="1">
            <a:off x="3665093" y="2192128"/>
            <a:ext cx="3029256" cy="527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3"/>
            <a:endCxn id="41" idx="2"/>
          </p:cNvCxnSpPr>
          <p:nvPr/>
        </p:nvCxnSpPr>
        <p:spPr>
          <a:xfrm flipV="1">
            <a:off x="3665093" y="2192128"/>
            <a:ext cx="3029256" cy="3221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41" idx="2"/>
          </p:cNvCxnSpPr>
          <p:nvPr/>
        </p:nvCxnSpPr>
        <p:spPr>
          <a:xfrm flipV="1">
            <a:off x="3665093" y="2192128"/>
            <a:ext cx="3029256" cy="1909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694349" y="4494683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3" idx="3"/>
            <a:endCxn id="45" idx="2"/>
          </p:cNvCxnSpPr>
          <p:nvPr/>
        </p:nvCxnSpPr>
        <p:spPr>
          <a:xfrm>
            <a:off x="3665093" y="2720110"/>
            <a:ext cx="3029256" cy="2003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45" idx="2"/>
          </p:cNvCxnSpPr>
          <p:nvPr/>
        </p:nvCxnSpPr>
        <p:spPr>
          <a:xfrm flipV="1">
            <a:off x="3665093" y="4723283"/>
            <a:ext cx="3029256" cy="690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3" idx="3"/>
            <a:endCxn id="45" idx="2"/>
          </p:cNvCxnSpPr>
          <p:nvPr/>
        </p:nvCxnSpPr>
        <p:spPr>
          <a:xfrm>
            <a:off x="3665093" y="4101916"/>
            <a:ext cx="3029256" cy="6213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694349" y="5135773"/>
            <a:ext cx="457200" cy="4572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3" idx="3"/>
            <a:endCxn id="49" idx="2"/>
          </p:cNvCxnSpPr>
          <p:nvPr/>
        </p:nvCxnSpPr>
        <p:spPr>
          <a:xfrm>
            <a:off x="3665093" y="2720110"/>
            <a:ext cx="3029256" cy="2644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5" idx="3"/>
            <a:endCxn id="49" idx="2"/>
          </p:cNvCxnSpPr>
          <p:nvPr/>
        </p:nvCxnSpPr>
        <p:spPr>
          <a:xfrm flipV="1">
            <a:off x="3665093" y="5364373"/>
            <a:ext cx="3029256" cy="49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3" idx="3"/>
            <a:endCxn id="49" idx="2"/>
          </p:cNvCxnSpPr>
          <p:nvPr/>
        </p:nvCxnSpPr>
        <p:spPr>
          <a:xfrm>
            <a:off x="3665093" y="4101916"/>
            <a:ext cx="3029256" cy="1262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1" idx="6"/>
            <a:endCxn id="25" idx="1"/>
          </p:cNvCxnSpPr>
          <p:nvPr/>
        </p:nvCxnSpPr>
        <p:spPr>
          <a:xfrm>
            <a:off x="7151549" y="2192128"/>
            <a:ext cx="2409648" cy="1942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0" idx="6"/>
            <a:endCxn id="25" idx="1"/>
          </p:cNvCxnSpPr>
          <p:nvPr/>
        </p:nvCxnSpPr>
        <p:spPr>
          <a:xfrm>
            <a:off x="7151548" y="2861658"/>
            <a:ext cx="2409649" cy="1272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5" idx="6"/>
            <a:endCxn id="25" idx="1"/>
          </p:cNvCxnSpPr>
          <p:nvPr/>
        </p:nvCxnSpPr>
        <p:spPr>
          <a:xfrm flipV="1">
            <a:off x="7151549" y="4134289"/>
            <a:ext cx="2409648" cy="588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9" idx="6"/>
            <a:endCxn id="25" idx="1"/>
          </p:cNvCxnSpPr>
          <p:nvPr/>
        </p:nvCxnSpPr>
        <p:spPr>
          <a:xfrm flipV="1">
            <a:off x="7151549" y="4134289"/>
            <a:ext cx="2409648" cy="1230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8" idx="6"/>
            <a:endCxn id="25" idx="1"/>
          </p:cNvCxnSpPr>
          <p:nvPr/>
        </p:nvCxnSpPr>
        <p:spPr>
          <a:xfrm>
            <a:off x="7151549" y="3515472"/>
            <a:ext cx="2409648" cy="618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5" idx="3"/>
            <a:endCxn id="28" idx="2"/>
          </p:cNvCxnSpPr>
          <p:nvPr/>
        </p:nvCxnSpPr>
        <p:spPr>
          <a:xfrm flipV="1">
            <a:off x="3665093" y="3515472"/>
            <a:ext cx="3029256" cy="1898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3" idx="3"/>
            <a:endCxn id="28" idx="2"/>
          </p:cNvCxnSpPr>
          <p:nvPr/>
        </p:nvCxnSpPr>
        <p:spPr>
          <a:xfrm flipV="1">
            <a:off x="3665093" y="3515472"/>
            <a:ext cx="3029256" cy="586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57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Neural Networks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2" name="Picture 2" descr="http://www.asimovinstitute.org/wp-content/uploads/2019/04/NeuralNetworkZoo2004201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4" r="2" b="22165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14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666683" y="70452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Can only deal with numbers</a:t>
            </a:r>
          </a:p>
        </p:txBody>
      </p:sp>
      <p:pic>
        <p:nvPicPr>
          <p:cNvPr id="11266" name="Picture 2" descr="https://miro.medium.com/max/581/1*zY1qFB9aFfZz66YxxoI2a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07" y="1446293"/>
            <a:ext cx="4708194" cy="47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293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666683" y="70452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The Cat sat on the Mat</a:t>
            </a:r>
          </a:p>
        </p:txBody>
      </p:sp>
      <p:pic>
        <p:nvPicPr>
          <p:cNvPr id="2050" name="Picture 2" descr="Diagram of one-hot encodings">
            <a:extLst>
              <a:ext uri="{FF2B5EF4-FFF2-40B4-BE49-F238E27FC236}">
                <a16:creationId xmlns:a16="http://schemas.microsoft.com/office/drawing/2014/main" id="{6F77E64D-1EFC-4E9A-B1E7-D2AC6A7F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607993"/>
            <a:ext cx="607695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10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367425" y="3047086"/>
            <a:ext cx="4203897" cy="487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Cat sat on the Mat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0F58C-3BDF-4C69-A828-14A84FC9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59012"/>
            <a:ext cx="5913121" cy="1817815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A33AF951-3933-4844-A666-76F744D0DD4B}"/>
              </a:ext>
            </a:extLst>
          </p:cNvPr>
          <p:cNvSpPr txBox="1">
            <a:spLocks/>
          </p:cNvSpPr>
          <p:nvPr/>
        </p:nvSpPr>
        <p:spPr>
          <a:xfrm>
            <a:off x="367425" y="3642427"/>
            <a:ext cx="4203897" cy="487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Dog sat on my bed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45C52F-09A9-4F1D-9B90-8B6C4A29112A}"/>
              </a:ext>
            </a:extLst>
          </p:cNvPr>
          <p:cNvCxnSpPr>
            <a:stCxn id="17" idx="3"/>
          </p:cNvCxnSpPr>
          <p:nvPr/>
        </p:nvCxnSpPr>
        <p:spPr>
          <a:xfrm>
            <a:off x="4571322" y="3290724"/>
            <a:ext cx="15302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D84C0-FBF0-41BF-97E3-24E6FF8E225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571322" y="3886065"/>
            <a:ext cx="15302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93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666683" y="70452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TFIDF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527A4-5D0E-4F4C-AE13-277623EE1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683" y="1130375"/>
            <a:ext cx="8933086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Helvetica Neue"/>
              </a:rPr>
              <a:t>Rather than just counting, we can use the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effectLst/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TF-IDF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Helvetica Neue"/>
              </a:rPr>
              <a:t> score of a word to rank it's importance.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AutoShape 2" descr="$$tf(w) * idf(w)$$">
            <a:extLst>
              <a:ext uri="{FF2B5EF4-FFF2-40B4-BE49-F238E27FC236}">
                <a16:creationId xmlns:a16="http://schemas.microsoft.com/office/drawing/2014/main" id="{96C068B9-9FBE-4144-9CC1-06605EC7EC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82516" y="1617892"/>
            <a:ext cx="304800" cy="107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6150" name="Picture 6" descr="TF(Term Frequency)-IDF(Inverse Document Frequency) from scratch in python .  | by Yassine Hamdaoui | Towards Data Science">
            <a:extLst>
              <a:ext uri="{FF2B5EF4-FFF2-40B4-BE49-F238E27FC236}">
                <a16:creationId xmlns:a16="http://schemas.microsoft.com/office/drawing/2014/main" id="{1926E569-A40F-4E5A-B530-B59BD635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916" y="1388973"/>
            <a:ext cx="7417076" cy="494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991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435159" y="1772251"/>
            <a:ext cx="4203897" cy="487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Cat sat on the Mat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00F58C-3BDF-4C69-A828-14A84FC9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734" y="1184177"/>
            <a:ext cx="5913121" cy="1817815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A33AF951-3933-4844-A666-76F744D0DD4B}"/>
              </a:ext>
            </a:extLst>
          </p:cNvPr>
          <p:cNvSpPr txBox="1">
            <a:spLocks/>
          </p:cNvSpPr>
          <p:nvPr/>
        </p:nvSpPr>
        <p:spPr>
          <a:xfrm>
            <a:off x="435159" y="2367592"/>
            <a:ext cx="4203897" cy="487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Dog sat on my bed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45C52F-09A9-4F1D-9B90-8B6C4A29112A}"/>
              </a:ext>
            </a:extLst>
          </p:cNvPr>
          <p:cNvCxnSpPr>
            <a:stCxn id="17" idx="3"/>
          </p:cNvCxnSpPr>
          <p:nvPr/>
        </p:nvCxnSpPr>
        <p:spPr>
          <a:xfrm>
            <a:off x="4639056" y="2015889"/>
            <a:ext cx="15302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D84C0-FBF0-41BF-97E3-24E6FF8E225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639056" y="2611230"/>
            <a:ext cx="15302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B1E8763-65E9-4D54-8279-1F6A0F852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741" y="4464472"/>
            <a:ext cx="6945596" cy="1334455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A1ACB6F8-B612-4AB4-BC44-6AE9343E3001}"/>
              </a:ext>
            </a:extLst>
          </p:cNvPr>
          <p:cNvSpPr txBox="1">
            <a:spLocks/>
          </p:cNvSpPr>
          <p:nvPr/>
        </p:nvSpPr>
        <p:spPr>
          <a:xfrm>
            <a:off x="67734" y="4752237"/>
            <a:ext cx="4203897" cy="487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Cat sat on the Mat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091CF534-422D-4524-8FE6-034C903AC3E4}"/>
              </a:ext>
            </a:extLst>
          </p:cNvPr>
          <p:cNvSpPr txBox="1">
            <a:spLocks/>
          </p:cNvSpPr>
          <p:nvPr/>
        </p:nvSpPr>
        <p:spPr>
          <a:xfrm>
            <a:off x="67734" y="5347578"/>
            <a:ext cx="4203897" cy="487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Dog sat on my bed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9DD06B-53B9-42C8-9D39-137B6B30190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271631" y="4995875"/>
            <a:ext cx="7651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D13DF2-0836-4855-B1B5-2E668AB50E2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71631" y="5591216"/>
            <a:ext cx="7651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4">
            <a:extLst>
              <a:ext uri="{FF2B5EF4-FFF2-40B4-BE49-F238E27FC236}">
                <a16:creationId xmlns:a16="http://schemas.microsoft.com/office/drawing/2014/main" id="{596801A6-5732-4B4C-9AE9-D06AF6EC11DE}"/>
              </a:ext>
            </a:extLst>
          </p:cNvPr>
          <p:cNvSpPr txBox="1">
            <a:spLocks/>
          </p:cNvSpPr>
          <p:nvPr/>
        </p:nvSpPr>
        <p:spPr>
          <a:xfrm>
            <a:off x="666683" y="70452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TFIDF</a:t>
            </a:r>
          </a:p>
        </p:txBody>
      </p:sp>
    </p:spTree>
    <p:extLst>
      <p:ext uri="{BB962C8B-B14F-4D97-AF65-F5344CB8AC3E}">
        <p14:creationId xmlns:p14="http://schemas.microsoft.com/office/powerpoint/2010/main" val="1887267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666683" y="70452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Other NLP techniques</a:t>
            </a:r>
          </a:p>
        </p:txBody>
      </p:sp>
      <p:pic>
        <p:nvPicPr>
          <p:cNvPr id="3076" name="Picture 4" descr="Stemming vs Lemmatization NLP | Data Science and Machine Learning | Kaggle">
            <a:extLst>
              <a:ext uri="{FF2B5EF4-FFF2-40B4-BE49-F238E27FC236}">
                <a16:creationId xmlns:a16="http://schemas.microsoft.com/office/drawing/2014/main" id="{553DC0AA-002E-40A7-A868-FBD523EF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085850"/>
            <a:ext cx="83343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0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666683" y="70452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The Cat sat on the Mat</a:t>
            </a:r>
          </a:p>
        </p:txBody>
      </p:sp>
      <p:pic>
        <p:nvPicPr>
          <p:cNvPr id="3074" name="Picture 2" descr="Diagram of an embedding">
            <a:extLst>
              <a:ext uri="{FF2B5EF4-FFF2-40B4-BE49-F238E27FC236}">
                <a16:creationId xmlns:a16="http://schemas.microsoft.com/office/drawing/2014/main" id="{35668B4F-9F70-4659-9D2D-C002D3188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430984"/>
            <a:ext cx="607695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927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666683" y="70452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Word Embeddings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3494FA-B796-4FDE-8D3D-07E609C04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3813"/>
            <a:ext cx="12192000" cy="426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96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6366E-78F2-434B-9E01-71307A91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3" y="886090"/>
            <a:ext cx="11142133" cy="46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1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666683" y="70452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Word Embeddings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7192C5A-0458-4A51-83F1-A2743176F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093" y="1732622"/>
            <a:ext cx="8381322" cy="361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558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666683" y="70452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Let’s build a ML Model</a:t>
            </a:r>
          </a:p>
        </p:txBody>
      </p:sp>
      <p:pic>
        <p:nvPicPr>
          <p:cNvPr id="2" name="Picture 2" descr="Image result for neural network mn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65" y="1154389"/>
            <a:ext cx="6676279" cy="55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787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3825" y="134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/>
              <a:t>Training testing and validation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3825" y="2148396"/>
            <a:ext cx="6583748" cy="440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Training data</a:t>
            </a:r>
          </a:p>
          <a:p>
            <a:pPr lvl="1" algn="l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data your algorithm will ‘learn’ from.</a:t>
            </a:r>
          </a:p>
          <a:p>
            <a:pPr lvl="1" algn="l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garbage in = garbage out.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Validation data</a:t>
            </a:r>
          </a:p>
          <a:p>
            <a:pPr lvl="1" algn="l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Data used to tune hyperparameters.</a:t>
            </a:r>
          </a:p>
          <a:p>
            <a:pPr lvl="1" algn="l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Results will be used to tweak the model.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Testing data</a:t>
            </a:r>
          </a:p>
          <a:p>
            <a:pPr lvl="1" algn="l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Used to validate final accuracy.</a:t>
            </a:r>
          </a:p>
          <a:p>
            <a:pPr lvl="1" algn="l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Should not be used for hyperparameter tuning.</a:t>
            </a:r>
          </a:p>
        </p:txBody>
      </p:sp>
      <p:pic>
        <p:nvPicPr>
          <p:cNvPr id="13" name="Picture 2" descr="garbage in, garbage o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457" y="2220814"/>
            <a:ext cx="4908459" cy="32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470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666683" y="70452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Overfitting/Underfitting</a:t>
            </a:r>
          </a:p>
        </p:txBody>
      </p:sp>
      <p:pic>
        <p:nvPicPr>
          <p:cNvPr id="8195" name="Picture 3" descr="Image result for overfitting underfitt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7" b="5657"/>
          <a:stretch/>
        </p:blipFill>
        <p:spPr bwMode="auto">
          <a:xfrm>
            <a:off x="1447060" y="1686757"/>
            <a:ext cx="8715283" cy="40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628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17" name="Title 4"/>
          <p:cNvSpPr txBox="1">
            <a:spLocks/>
          </p:cNvSpPr>
          <p:nvPr/>
        </p:nvSpPr>
        <p:spPr>
          <a:xfrm>
            <a:off x="666683" y="70452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F8B21-C319-5549-984D-29C70C26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682444"/>
            <a:ext cx="59436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84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BE3D-9F74-413B-AA53-3C06A2E6E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0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1377-16EE-41B7-ABA4-29F3DF0C7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924425"/>
          </a:xfrm>
        </p:spPr>
        <p:txBody>
          <a:bodyPr>
            <a:normAutofit/>
          </a:bodyPr>
          <a:lstStyle/>
          <a:p>
            <a:r>
              <a:rPr lang="en-US" dirty="0" err="1"/>
              <a:t>Youtube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http://3b1b.co/neural-networks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https://www.youtube.com/playlist?list=PLZbbT5o_s2xq7LwI2y8_QtvuXZedL6tQU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https://www.youtube.com/watch?v=JB8T_zN7ZC0</a:t>
            </a:r>
            <a:endParaRPr lang="en-US" dirty="0"/>
          </a:p>
          <a:p>
            <a:pPr lvl="1"/>
            <a:r>
              <a:rPr lang="en-US" dirty="0"/>
              <a:t>… + a LOT more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MOOCs</a:t>
            </a:r>
          </a:p>
          <a:p>
            <a:pPr lvl="1"/>
            <a:r>
              <a:rPr lang="en-US" dirty="0">
                <a:hlinkClick r:id="rId6" action="ppaction://hlinkfile"/>
              </a:rPr>
              <a:t>fast.ai</a:t>
            </a:r>
            <a:endParaRPr lang="en-US" dirty="0"/>
          </a:p>
          <a:p>
            <a:pPr lvl="1"/>
            <a:r>
              <a:rPr lang="en-US" dirty="0">
                <a:hlinkClick r:id="rId7" action="ppaction://hlinkfile"/>
              </a:rPr>
              <a:t>deeplearning.ai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http://cs231n.stanford.edu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6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self driving car  microso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606" y="869312"/>
            <a:ext cx="463791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AI Example</a:t>
            </a:r>
          </a:p>
        </p:txBody>
      </p:sp>
    </p:spTree>
    <p:extLst>
      <p:ext uri="{BB962C8B-B14F-4D97-AF65-F5344CB8AC3E}">
        <p14:creationId xmlns:p14="http://schemas.microsoft.com/office/powerpoint/2010/main" val="102603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700218" y="4707439"/>
            <a:ext cx="10730513" cy="10443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Perception 		Prediction 		  Planning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12" name="Picture 4" descr="Image result for self driving prediction movem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2" r="13648" b="1"/>
          <a:stretch/>
        </p:blipFill>
        <p:spPr bwMode="auto">
          <a:xfrm>
            <a:off x="4610101" y="997486"/>
            <a:ext cx="2971800" cy="2971800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16" name="Picture 8" descr="Image result for autonomous driving  dete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5" r="25335"/>
          <a:stretch/>
        </p:blipFill>
        <p:spPr bwMode="auto">
          <a:xfrm>
            <a:off x="895336" y="997486"/>
            <a:ext cx="2971800" cy="2971800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pic>
        <p:nvPicPr>
          <p:cNvPr id="17414" name="Picture 6" descr="Image result for autonomous driving  planning option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5" r="12365"/>
          <a:stretch/>
        </p:blipFill>
        <p:spPr bwMode="auto">
          <a:xfrm>
            <a:off x="8324865" y="997486"/>
            <a:ext cx="2971800" cy="2971800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47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51BB24-F4C0-4744-98BE-35C28142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6041084"/>
            <a:ext cx="1632858" cy="81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38C826-E31D-3A48-B556-C2819B54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1" y="6023246"/>
            <a:ext cx="1632859" cy="834267"/>
          </a:xfrm>
          <a:prstGeom prst="rect">
            <a:avLst/>
          </a:prstGeom>
        </p:spPr>
      </p:pic>
      <p:pic>
        <p:nvPicPr>
          <p:cNvPr id="1026" name="Picture 2" descr="TDSP lifecycle">
            <a:extLst>
              <a:ext uri="{FF2B5EF4-FFF2-40B4-BE49-F238E27FC236}">
                <a16:creationId xmlns:a16="http://schemas.microsoft.com/office/drawing/2014/main" id="{1502F187-6594-4A99-BB5F-ED84BE33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0"/>
            <a:ext cx="9193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4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666683" y="461069"/>
            <a:ext cx="10057542" cy="98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/ Neural Networks</a:t>
            </a:r>
          </a:p>
        </p:txBody>
      </p:sp>
      <p:pic>
        <p:nvPicPr>
          <p:cNvPr id="10250" name="Picture 10" descr="Image result for neuron input outp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3" y="3083003"/>
            <a:ext cx="37147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Image result for deep learning layer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057" y="2034074"/>
            <a:ext cx="6530390" cy="44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27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4F905F903DA648AEC4811F7587571C" ma:contentTypeVersion="6" ma:contentTypeDescription="Create a new document." ma:contentTypeScope="" ma:versionID="b43dbaa47f02624bf92eb1936db1a172">
  <xsd:schema xmlns:xsd="http://www.w3.org/2001/XMLSchema" xmlns:xs="http://www.w3.org/2001/XMLSchema" xmlns:p="http://schemas.microsoft.com/office/2006/metadata/properties" xmlns:ns2="f1f50749-3a34-4dda-8a33-f88951b4c45d" targetNamespace="http://schemas.microsoft.com/office/2006/metadata/properties" ma:root="true" ma:fieldsID="9a0c389ddfecab6bf3389756a216fb9a" ns2:_="">
    <xsd:import namespace="f1f50749-3a34-4dda-8a33-f88951b4c4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f50749-3a34-4dda-8a33-f88951b4c4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E54B9B-D88E-4AD6-BC15-C06B361C35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f50749-3a34-4dda-8a33-f88951b4c4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56E465-AF81-4498-A00C-1BF5F6207B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1350EC-5FAA-41B9-B963-6D47960A95A9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1f50749-3a34-4dda-8a33-f88951b4c45d"/>
    <ds:schemaRef ds:uri="http://schemas.microsoft.com/office/2006/documentManagement/types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610</Words>
  <Application>Microsoft Office PowerPoint</Application>
  <PresentationFormat>Widescreen</PresentationFormat>
  <Paragraphs>257</Paragraphs>
  <Slides>55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Avenir Book</vt:lpstr>
      <vt:lpstr>Calibri</vt:lpstr>
      <vt:lpstr>Calibri Light</vt:lpstr>
      <vt:lpstr>Cambria Math</vt:lpstr>
      <vt:lpstr>Helvetica Neue</vt:lpstr>
      <vt:lpstr>Segoe UI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</vt:lpstr>
      <vt:lpstr>Gradient descent </vt:lpstr>
      <vt:lpstr>Gradient descent </vt:lpstr>
      <vt:lpstr>Gradient descent </vt:lpstr>
      <vt:lpstr>PowerPoint Presentation</vt:lpstr>
      <vt:lpstr>PowerPoint Presentation</vt:lpstr>
      <vt:lpstr>Learning Rate</vt:lpstr>
      <vt:lpstr>Learning Rate</vt:lpstr>
      <vt:lpstr>PowerPoint Presentation</vt:lpstr>
      <vt:lpstr>Gradient descent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Rivindu Weerasekera</dc:creator>
  <cp:lastModifiedBy>Weerasekera, Rivindu</cp:lastModifiedBy>
  <cp:revision>14</cp:revision>
  <dcterms:created xsi:type="dcterms:W3CDTF">2019-07-26T22:45:17Z</dcterms:created>
  <dcterms:modified xsi:type="dcterms:W3CDTF">2021-07-24T13:25:59Z</dcterms:modified>
</cp:coreProperties>
</file>